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60" r:id="rId4"/>
    <p:sldId id="258" r:id="rId5"/>
    <p:sldId id="259" r:id="rId6"/>
    <p:sldId id="261" r:id="rId7"/>
    <p:sldId id="262" r:id="rId8"/>
    <p:sldId id="264" r:id="rId9"/>
    <p:sldId id="265" r:id="rId10"/>
  </p:sldIdLst>
  <p:sldSz cx="14630400" cy="8229600"/>
  <p:notesSz cx="8229600" cy="14630400"/>
  <p:embeddedFontLst>
    <p:embeddedFont>
      <p:font typeface="Calibri" panose="020F0502020204030204" pitchFamily="34" charset="0"/>
      <p:regular r:id="rId12"/>
      <p:bold r:id="rId13"/>
      <p:italic r:id="rId14"/>
      <p:boldItalic r:id="rId15"/>
    </p:embeddedFont>
    <p:embeddedFont>
      <p:font typeface="Inter" panose="020B0604020202020204" charset="0"/>
      <p:regular r:id="rId16"/>
    </p:embeddedFont>
    <p:embeddedFont>
      <p:font typeface="Perpetua" panose="02020502060401020303" pitchFamily="18" charset="0"/>
      <p:regular r:id="rId17"/>
      <p:bold r:id="rId18"/>
      <p:italic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2" d="100"/>
          <a:sy n="72"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8911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75479"/>
            <a:ext cx="7556421" cy="2054066"/>
          </a:xfrm>
          <a:prstGeom prst="rect">
            <a:avLst/>
          </a:prstGeom>
          <a:noFill/>
          <a:ln/>
        </p:spPr>
        <p:txBody>
          <a:bodyPr wrap="square" lIns="0" tIns="0" rIns="0" bIns="0" rtlCol="0" anchor="t"/>
          <a:lstStyle/>
          <a:p>
            <a:pPr marL="0" indent="0">
              <a:lnSpc>
                <a:spcPts val="8050"/>
              </a:lnSpc>
              <a:buNone/>
            </a:pPr>
            <a:r>
              <a:rPr lang="en-US" sz="6450" b="1" dirty="0">
                <a:solidFill>
                  <a:srgbClr val="000000"/>
                </a:solidFill>
                <a:latin typeface="Petrona Bold" pitchFamily="34" charset="0"/>
                <a:ea typeface="Petrona Bold" pitchFamily="34" charset="-122"/>
                <a:cs typeface="Petrona Bold" pitchFamily="34" charset="-120"/>
              </a:rPr>
              <a:t>Calgary Housing Market Case Study</a:t>
            </a:r>
            <a:endParaRPr lang="en-US" sz="6450" dirty="0"/>
          </a:p>
        </p:txBody>
      </p:sp>
      <p:sp>
        <p:nvSpPr>
          <p:cNvPr id="4" name="Text 1"/>
          <p:cNvSpPr/>
          <p:nvPr/>
        </p:nvSpPr>
        <p:spPr>
          <a:xfrm>
            <a:off x="793790" y="3596521"/>
            <a:ext cx="3501509" cy="595432"/>
          </a:xfrm>
          <a:prstGeom prst="rect">
            <a:avLst/>
          </a:prstGeom>
          <a:noFill/>
          <a:ln/>
        </p:spPr>
        <p:txBody>
          <a:bodyPr wrap="none" lIns="0" tIns="0" rIns="0" bIns="0" rtlCol="0" anchor="t"/>
          <a:lstStyle/>
          <a:p>
            <a:pPr marL="0" indent="0">
              <a:lnSpc>
                <a:spcPts val="4650"/>
              </a:lnSpc>
              <a:buNone/>
            </a:pPr>
            <a:r>
              <a:rPr lang="en-US" sz="3750" b="1" dirty="0">
                <a:solidFill>
                  <a:srgbClr val="000000"/>
                </a:solidFill>
                <a:latin typeface="Petrona Bold" pitchFamily="34" charset="0"/>
                <a:ea typeface="Petrona Bold" pitchFamily="34" charset="-122"/>
                <a:cs typeface="Petrona Bold" pitchFamily="34" charset="-120"/>
              </a:rPr>
              <a:t>Group 3rd</a:t>
            </a:r>
            <a:endParaRPr lang="en-US" sz="3750" dirty="0"/>
          </a:p>
        </p:txBody>
      </p:sp>
      <p:sp>
        <p:nvSpPr>
          <p:cNvPr id="5" name="Text 2"/>
          <p:cNvSpPr/>
          <p:nvPr/>
        </p:nvSpPr>
        <p:spPr>
          <a:xfrm>
            <a:off x="4848702" y="4054440"/>
            <a:ext cx="3501509" cy="1190863"/>
          </a:xfrm>
          <a:prstGeom prst="rect">
            <a:avLst/>
          </a:prstGeom>
          <a:noFill/>
          <a:ln/>
        </p:spPr>
        <p:txBody>
          <a:bodyPr wrap="square" lIns="0" tIns="0" rIns="0" bIns="0" rtlCol="0" anchor="t"/>
          <a:lstStyle/>
          <a:p>
            <a:pPr marL="0" indent="0">
              <a:lnSpc>
                <a:spcPts val="4650"/>
              </a:lnSpc>
              <a:buNone/>
            </a:pPr>
            <a:r>
              <a:rPr lang="en-US" sz="3750" b="1" dirty="0">
                <a:solidFill>
                  <a:srgbClr val="000000"/>
                </a:solidFill>
                <a:latin typeface="Petrona Bold" pitchFamily="34" charset="0"/>
                <a:ea typeface="Petrona Bold" pitchFamily="34" charset="-122"/>
                <a:cs typeface="Petrona Bold" pitchFamily="34" charset="-120"/>
              </a:rPr>
              <a:t>Jashanpreet kaur</a:t>
            </a:r>
            <a:endParaRPr lang="en-US" sz="3750" dirty="0"/>
          </a:p>
        </p:txBody>
      </p:sp>
      <p:sp>
        <p:nvSpPr>
          <p:cNvPr id="6" name="Text 3"/>
          <p:cNvSpPr/>
          <p:nvPr/>
        </p:nvSpPr>
        <p:spPr>
          <a:xfrm>
            <a:off x="4856321" y="5014198"/>
            <a:ext cx="3501509" cy="595432"/>
          </a:xfrm>
          <a:prstGeom prst="rect">
            <a:avLst/>
          </a:prstGeom>
          <a:noFill/>
          <a:ln/>
        </p:spPr>
        <p:txBody>
          <a:bodyPr wrap="none" lIns="0" tIns="0" rIns="0" bIns="0" rtlCol="0" anchor="t"/>
          <a:lstStyle/>
          <a:p>
            <a:pPr marL="0" indent="0" algn="l">
              <a:lnSpc>
                <a:spcPts val="4650"/>
              </a:lnSpc>
              <a:buNone/>
            </a:pPr>
            <a:r>
              <a:rPr lang="en-US" sz="3750" b="1" dirty="0">
                <a:solidFill>
                  <a:srgbClr val="000000"/>
                </a:solidFill>
                <a:latin typeface="Petrona Bold" pitchFamily="34" charset="0"/>
                <a:ea typeface="Petrona Bold" pitchFamily="34" charset="-122"/>
                <a:cs typeface="Petrona Bold" pitchFamily="34" charset="-120"/>
              </a:rPr>
              <a:t>Ritika </a:t>
            </a:r>
            <a:endParaRPr lang="en-US" sz="3750" dirty="0"/>
          </a:p>
        </p:txBody>
      </p:sp>
      <p:sp>
        <p:nvSpPr>
          <p:cNvPr id="7" name="Text 4"/>
          <p:cNvSpPr/>
          <p:nvPr/>
        </p:nvSpPr>
        <p:spPr>
          <a:xfrm>
            <a:off x="4856321" y="5836444"/>
            <a:ext cx="3501509" cy="1190863"/>
          </a:xfrm>
          <a:prstGeom prst="rect">
            <a:avLst/>
          </a:prstGeom>
          <a:noFill/>
          <a:ln/>
        </p:spPr>
        <p:txBody>
          <a:bodyPr wrap="square" lIns="0" tIns="0" rIns="0" bIns="0" rtlCol="0" anchor="t"/>
          <a:lstStyle/>
          <a:p>
            <a:pPr marL="0" indent="0" algn="l">
              <a:lnSpc>
                <a:spcPts val="4650"/>
              </a:lnSpc>
              <a:buNone/>
            </a:pPr>
            <a:r>
              <a:rPr lang="en-US" sz="3750" b="1" dirty="0" err="1">
                <a:solidFill>
                  <a:srgbClr val="000000"/>
                </a:solidFill>
                <a:latin typeface="Perpetua" panose="02020502060401020303" pitchFamily="18" charset="0"/>
                <a:ea typeface="Petrona Bold" pitchFamily="34" charset="-122"/>
                <a:cs typeface="Petrona Bold" pitchFamily="34" charset="-120"/>
              </a:rPr>
              <a:t>Chander</a:t>
            </a:r>
            <a:r>
              <a:rPr lang="en-US" sz="3750" b="1">
                <a:solidFill>
                  <a:srgbClr val="000000"/>
                </a:solidFill>
                <a:latin typeface="Perpetua" panose="02020502060401020303" pitchFamily="18" charset="0"/>
                <a:ea typeface="Petrona Bold" pitchFamily="34" charset="-122"/>
                <a:cs typeface="Petrona Bold" pitchFamily="34" charset="-120"/>
              </a:rPr>
              <a:t> </a:t>
            </a:r>
            <a:endParaRPr lang="en-US" sz="3750" b="1" dirty="0">
              <a:solidFill>
                <a:srgbClr val="000000"/>
              </a:solidFill>
              <a:latin typeface="Perpetua" panose="02020502060401020303" pitchFamily="18" charset="0"/>
              <a:ea typeface="Petrona Bold" pitchFamily="34" charset="-122"/>
              <a:cs typeface="Petrona Bold" pitchFamily="34" charset="-120"/>
            </a:endParaRPr>
          </a:p>
          <a:p>
            <a:pPr marL="0" indent="0" algn="l">
              <a:lnSpc>
                <a:spcPts val="4650"/>
              </a:lnSpc>
              <a:buNone/>
            </a:pPr>
            <a:r>
              <a:rPr lang="en-US" sz="3750" b="1" dirty="0">
                <a:solidFill>
                  <a:srgbClr val="000000"/>
                </a:solidFill>
                <a:latin typeface="Perpetua" panose="02020502060401020303" pitchFamily="18" charset="0"/>
                <a:ea typeface="Petrona Bold" pitchFamily="34" charset="-122"/>
                <a:cs typeface="Petrona Bold" pitchFamily="34" charset="-120"/>
              </a:rPr>
              <a:t>Shekhar</a:t>
            </a:r>
            <a:endParaRPr lang="en-US" sz="3750" dirty="0">
              <a:latin typeface="Perpetua" panose="02020502060401020303"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010370"/>
            <a:ext cx="7556421" cy="2054066"/>
          </a:xfrm>
          <a:prstGeom prst="rect">
            <a:avLst/>
          </a:prstGeom>
          <a:noFill/>
          <a:ln/>
        </p:spPr>
        <p:txBody>
          <a:bodyPr wrap="square" lIns="0" tIns="0" rIns="0" bIns="0" rtlCol="0" anchor="t"/>
          <a:lstStyle/>
          <a:p>
            <a:pPr marL="0" indent="0">
              <a:lnSpc>
                <a:spcPts val="8050"/>
              </a:lnSpc>
              <a:buNone/>
            </a:pPr>
            <a:r>
              <a:rPr lang="en-US" sz="6450" b="1" dirty="0">
                <a:solidFill>
                  <a:srgbClr val="000000"/>
                </a:solidFill>
                <a:latin typeface="Petrona Bold" pitchFamily="34" charset="0"/>
                <a:ea typeface="Petrona Bold" pitchFamily="34" charset="-122"/>
                <a:cs typeface="Petrona Bold" pitchFamily="34" charset="-120"/>
              </a:rPr>
              <a:t>Calgary Housing Market Case Study</a:t>
            </a:r>
            <a:endParaRPr lang="en-US" sz="6450" dirty="0"/>
          </a:p>
        </p:txBody>
      </p:sp>
      <p:sp>
        <p:nvSpPr>
          <p:cNvPr id="4" name="Text 1"/>
          <p:cNvSpPr/>
          <p:nvPr/>
        </p:nvSpPr>
        <p:spPr>
          <a:xfrm>
            <a:off x="793790" y="4404598"/>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This case study analyzes Calgary's housing market to provide actionable insights for real estate professionals. We'll explore property investment opportunities, affordability, rental demand, and value trends. Our goal is to empower informed decision-making in this dynamic market.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513290"/>
            <a:ext cx="5954197"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Market Overview</a:t>
            </a:r>
            <a:endParaRPr lang="en-US" sz="4650" dirty="0"/>
          </a:p>
        </p:txBody>
      </p:sp>
      <p:sp>
        <p:nvSpPr>
          <p:cNvPr id="3" name="Text 1"/>
          <p:cNvSpPr/>
          <p:nvPr/>
        </p:nvSpPr>
        <p:spPr>
          <a:xfrm>
            <a:off x="793790" y="3824526"/>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Market Dynamics</a:t>
            </a:r>
            <a:endParaRPr lang="en-US" sz="2300" dirty="0"/>
          </a:p>
        </p:txBody>
      </p:sp>
      <p:sp>
        <p:nvSpPr>
          <p:cNvPr id="4" name="Text 2"/>
          <p:cNvSpPr/>
          <p:nvPr/>
        </p:nvSpPr>
        <p:spPr>
          <a:xfrm>
            <a:off x="793790" y="4423410"/>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Calgary's real estate market shows resilience with steady growth in property values.</a:t>
            </a:r>
            <a:endParaRPr lang="en-US" sz="1750" dirty="0"/>
          </a:p>
        </p:txBody>
      </p:sp>
      <p:sp>
        <p:nvSpPr>
          <p:cNvPr id="5" name="Text 3"/>
          <p:cNvSpPr/>
          <p:nvPr/>
        </p:nvSpPr>
        <p:spPr>
          <a:xfrm>
            <a:off x="5332928" y="3824526"/>
            <a:ext cx="3541633" cy="372070"/>
          </a:xfrm>
          <a:prstGeom prst="rect">
            <a:avLst/>
          </a:prstGeom>
          <a:noFill/>
          <a:ln/>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Investment Opportunities</a:t>
            </a:r>
            <a:endParaRPr lang="en-US" sz="2300" dirty="0"/>
          </a:p>
        </p:txBody>
      </p:sp>
      <p:sp>
        <p:nvSpPr>
          <p:cNvPr id="6" name="Text 4"/>
          <p:cNvSpPr/>
          <p:nvPr/>
        </p:nvSpPr>
        <p:spPr>
          <a:xfrm>
            <a:off x="5332928" y="4423410"/>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Emerging neighborhoods offer potential for high returns on investment.</a:t>
            </a:r>
            <a:endParaRPr lang="en-US" sz="1750" dirty="0"/>
          </a:p>
        </p:txBody>
      </p:sp>
      <p:sp>
        <p:nvSpPr>
          <p:cNvPr id="7" name="Text 5"/>
          <p:cNvSpPr/>
          <p:nvPr/>
        </p:nvSpPr>
        <p:spPr>
          <a:xfrm>
            <a:off x="9872067" y="3824526"/>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000000"/>
                </a:solidFill>
                <a:latin typeface="Petrona Bold" pitchFamily="34" charset="0"/>
                <a:ea typeface="Petrona Bold" pitchFamily="34" charset="-122"/>
                <a:cs typeface="Petrona Bold" pitchFamily="34" charset="-120"/>
              </a:rPr>
              <a:t>Economic Factors</a:t>
            </a:r>
            <a:endParaRPr lang="en-US" sz="2300" dirty="0"/>
          </a:p>
        </p:txBody>
      </p:sp>
      <p:sp>
        <p:nvSpPr>
          <p:cNvPr id="8" name="Text 6"/>
          <p:cNvSpPr/>
          <p:nvPr/>
        </p:nvSpPr>
        <p:spPr>
          <a:xfrm>
            <a:off x="9872067" y="4423410"/>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Oil industry fluctuations and diversification efforts impact housing demand.</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602581"/>
            <a:ext cx="5954197"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Purpose of the Study</a:t>
            </a:r>
            <a:endParaRPr lang="en-US" sz="4650" dirty="0"/>
          </a:p>
        </p:txBody>
      </p:sp>
      <p:sp>
        <p:nvSpPr>
          <p:cNvPr id="4" name="Shape 1"/>
          <p:cNvSpPr/>
          <p:nvPr/>
        </p:nvSpPr>
        <p:spPr>
          <a:xfrm>
            <a:off x="6280190" y="2942153"/>
            <a:ext cx="510302" cy="510302"/>
          </a:xfrm>
          <a:prstGeom prst="roundRect">
            <a:avLst>
              <a:gd name="adj" fmla="val 18669"/>
            </a:avLst>
          </a:prstGeom>
          <a:solidFill>
            <a:srgbClr val="CCEEFF"/>
          </a:solidFill>
          <a:ln w="7620">
            <a:solidFill>
              <a:srgbClr val="B2D4E5"/>
            </a:solidFill>
            <a:prstDash val="solid"/>
          </a:ln>
        </p:spPr>
        <p:txBody>
          <a:bodyPr/>
          <a:lstStyle/>
          <a:p>
            <a:endParaRPr lang="en-CA"/>
          </a:p>
        </p:txBody>
      </p:sp>
      <p:sp>
        <p:nvSpPr>
          <p:cNvPr id="5" name="Text 2"/>
          <p:cNvSpPr/>
          <p:nvPr/>
        </p:nvSpPr>
        <p:spPr>
          <a:xfrm>
            <a:off x="6458903" y="3018592"/>
            <a:ext cx="152876" cy="357307"/>
          </a:xfrm>
          <a:prstGeom prst="rect">
            <a:avLst/>
          </a:prstGeom>
          <a:noFill/>
          <a:ln/>
        </p:spPr>
        <p:txBody>
          <a:bodyPr wrap="none" lIns="0" tIns="0" rIns="0" bIns="0" rtlCol="0" anchor="t"/>
          <a:lstStyle/>
          <a:p>
            <a:pPr marL="0" indent="0" algn="ctr">
              <a:lnSpc>
                <a:spcPts val="2800"/>
              </a:lnSpc>
              <a:buNone/>
            </a:pPr>
            <a:r>
              <a:rPr lang="en-US" sz="2800" b="1" dirty="0">
                <a:solidFill>
                  <a:srgbClr val="272525"/>
                </a:solidFill>
                <a:latin typeface="Petrona Bold" pitchFamily="34" charset="0"/>
                <a:ea typeface="Petrona Bold" pitchFamily="34" charset="-122"/>
                <a:cs typeface="Petrona Bold" pitchFamily="34" charset="-120"/>
              </a:rPr>
              <a:t>1</a:t>
            </a:r>
            <a:endParaRPr lang="en-US" sz="2800" dirty="0"/>
          </a:p>
        </p:txBody>
      </p:sp>
      <p:sp>
        <p:nvSpPr>
          <p:cNvPr id="6" name="Text 3"/>
          <p:cNvSpPr/>
          <p:nvPr/>
        </p:nvSpPr>
        <p:spPr>
          <a:xfrm>
            <a:off x="7017306" y="2942153"/>
            <a:ext cx="2927747"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Data-Driven Insights</a:t>
            </a:r>
            <a:endParaRPr lang="en-US" sz="2300" dirty="0"/>
          </a:p>
        </p:txBody>
      </p:sp>
      <p:sp>
        <p:nvSpPr>
          <p:cNvPr id="7" name="Text 4"/>
          <p:cNvSpPr/>
          <p:nvPr/>
        </p:nvSpPr>
        <p:spPr>
          <a:xfrm>
            <a:off x="7017306" y="3450312"/>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Equip real estate agents with comprehensive market analysis for informed client guidance.</a:t>
            </a:r>
            <a:endParaRPr lang="en-US" sz="1750" dirty="0"/>
          </a:p>
        </p:txBody>
      </p:sp>
      <p:sp>
        <p:nvSpPr>
          <p:cNvPr id="8" name="Shape 5"/>
          <p:cNvSpPr/>
          <p:nvPr/>
        </p:nvSpPr>
        <p:spPr>
          <a:xfrm>
            <a:off x="10171867" y="2942153"/>
            <a:ext cx="510302" cy="510302"/>
          </a:xfrm>
          <a:prstGeom prst="roundRect">
            <a:avLst>
              <a:gd name="adj" fmla="val 18669"/>
            </a:avLst>
          </a:prstGeom>
          <a:solidFill>
            <a:srgbClr val="CCEEFF"/>
          </a:solidFill>
          <a:ln w="7620">
            <a:solidFill>
              <a:srgbClr val="B2D4E5"/>
            </a:solidFill>
            <a:prstDash val="solid"/>
          </a:ln>
        </p:spPr>
        <p:txBody>
          <a:bodyPr/>
          <a:lstStyle/>
          <a:p>
            <a:endParaRPr lang="en-CA"/>
          </a:p>
        </p:txBody>
      </p:sp>
      <p:sp>
        <p:nvSpPr>
          <p:cNvPr id="9" name="Text 6"/>
          <p:cNvSpPr/>
          <p:nvPr/>
        </p:nvSpPr>
        <p:spPr>
          <a:xfrm>
            <a:off x="10325695" y="3018592"/>
            <a:ext cx="202525" cy="357307"/>
          </a:xfrm>
          <a:prstGeom prst="rect">
            <a:avLst/>
          </a:prstGeom>
          <a:noFill/>
          <a:ln/>
        </p:spPr>
        <p:txBody>
          <a:bodyPr wrap="none" lIns="0" tIns="0" rIns="0" bIns="0" rtlCol="0" anchor="t"/>
          <a:lstStyle/>
          <a:p>
            <a:pPr marL="0" indent="0" algn="ctr">
              <a:lnSpc>
                <a:spcPts val="2800"/>
              </a:lnSpc>
              <a:buNone/>
            </a:pPr>
            <a:r>
              <a:rPr lang="en-US" sz="2800" b="1" dirty="0">
                <a:solidFill>
                  <a:srgbClr val="272525"/>
                </a:solidFill>
                <a:latin typeface="Petrona Bold" pitchFamily="34" charset="0"/>
                <a:ea typeface="Petrona Bold" pitchFamily="34" charset="-122"/>
                <a:cs typeface="Petrona Bold" pitchFamily="34" charset="-120"/>
              </a:rPr>
              <a:t>2</a:t>
            </a:r>
            <a:endParaRPr lang="en-US" sz="2800" dirty="0"/>
          </a:p>
        </p:txBody>
      </p:sp>
      <p:sp>
        <p:nvSpPr>
          <p:cNvPr id="10" name="Text 7"/>
          <p:cNvSpPr/>
          <p:nvPr/>
        </p:nvSpPr>
        <p:spPr>
          <a:xfrm>
            <a:off x="10908983" y="2942153"/>
            <a:ext cx="2927747" cy="744141"/>
          </a:xfrm>
          <a:prstGeom prst="rect">
            <a:avLst/>
          </a:prstGeom>
          <a:noFill/>
          <a:ln/>
        </p:spPr>
        <p:txBody>
          <a:bodyPr wrap="squar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Urban Planning Support</a:t>
            </a:r>
            <a:endParaRPr lang="en-US" sz="2300" dirty="0"/>
          </a:p>
        </p:txBody>
      </p:sp>
      <p:sp>
        <p:nvSpPr>
          <p:cNvPr id="11" name="Text 8"/>
          <p:cNvSpPr/>
          <p:nvPr/>
        </p:nvSpPr>
        <p:spPr>
          <a:xfrm>
            <a:off x="10908983" y="3822383"/>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Provide valuable data to assist in strategic urban development decisions.</a:t>
            </a:r>
            <a:endParaRPr lang="en-US" sz="1750" dirty="0"/>
          </a:p>
        </p:txBody>
      </p:sp>
      <p:sp>
        <p:nvSpPr>
          <p:cNvPr id="12" name="Shape 9"/>
          <p:cNvSpPr/>
          <p:nvPr/>
        </p:nvSpPr>
        <p:spPr>
          <a:xfrm>
            <a:off x="6280190" y="5393055"/>
            <a:ext cx="510302" cy="510302"/>
          </a:xfrm>
          <a:prstGeom prst="roundRect">
            <a:avLst>
              <a:gd name="adj" fmla="val 18669"/>
            </a:avLst>
          </a:prstGeom>
          <a:solidFill>
            <a:srgbClr val="CCEEFF"/>
          </a:solidFill>
          <a:ln w="7620">
            <a:solidFill>
              <a:srgbClr val="B2D4E5"/>
            </a:solidFill>
            <a:prstDash val="solid"/>
          </a:ln>
        </p:spPr>
        <p:txBody>
          <a:bodyPr/>
          <a:lstStyle/>
          <a:p>
            <a:endParaRPr lang="en-CA"/>
          </a:p>
        </p:txBody>
      </p:sp>
      <p:sp>
        <p:nvSpPr>
          <p:cNvPr id="13" name="Text 10"/>
          <p:cNvSpPr/>
          <p:nvPr/>
        </p:nvSpPr>
        <p:spPr>
          <a:xfrm>
            <a:off x="6434257" y="5469493"/>
            <a:ext cx="202168" cy="357307"/>
          </a:xfrm>
          <a:prstGeom prst="rect">
            <a:avLst/>
          </a:prstGeom>
          <a:noFill/>
          <a:ln/>
        </p:spPr>
        <p:txBody>
          <a:bodyPr wrap="none" lIns="0" tIns="0" rIns="0" bIns="0" rtlCol="0" anchor="t"/>
          <a:lstStyle/>
          <a:p>
            <a:pPr marL="0" indent="0" algn="ctr">
              <a:lnSpc>
                <a:spcPts val="2800"/>
              </a:lnSpc>
              <a:buNone/>
            </a:pPr>
            <a:r>
              <a:rPr lang="en-US" sz="2800" b="1" dirty="0">
                <a:solidFill>
                  <a:srgbClr val="272525"/>
                </a:solidFill>
                <a:latin typeface="Petrona Bold" pitchFamily="34" charset="0"/>
                <a:ea typeface="Petrona Bold" pitchFamily="34" charset="-122"/>
                <a:cs typeface="Petrona Bold" pitchFamily="34" charset="-120"/>
              </a:rPr>
              <a:t>3</a:t>
            </a:r>
            <a:endParaRPr lang="en-US" sz="2800" dirty="0"/>
          </a:p>
        </p:txBody>
      </p:sp>
      <p:sp>
        <p:nvSpPr>
          <p:cNvPr id="14" name="Text 11"/>
          <p:cNvSpPr/>
          <p:nvPr/>
        </p:nvSpPr>
        <p:spPr>
          <a:xfrm>
            <a:off x="7017306" y="5393055"/>
            <a:ext cx="3875484"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Property Tax Understanding</a:t>
            </a:r>
            <a:endParaRPr lang="en-US" sz="2300" dirty="0"/>
          </a:p>
        </p:txBody>
      </p:sp>
      <p:sp>
        <p:nvSpPr>
          <p:cNvPr id="15" name="Text 12"/>
          <p:cNvSpPr/>
          <p:nvPr/>
        </p:nvSpPr>
        <p:spPr>
          <a:xfrm>
            <a:off x="7017306" y="5901214"/>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Offer clear insights into property tax trends for better financial planning.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70334" y="605314"/>
            <a:ext cx="12655868" cy="701885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14388"/>
            <a:ext cx="6490692"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Key Research Questions</a:t>
            </a:r>
            <a:endParaRPr lang="en-US" sz="4650" dirty="0"/>
          </a:p>
        </p:txBody>
      </p:sp>
      <p:sp>
        <p:nvSpPr>
          <p:cNvPr id="4" name="Shape 1"/>
          <p:cNvSpPr/>
          <p:nvPr/>
        </p:nvSpPr>
        <p:spPr>
          <a:xfrm>
            <a:off x="1118711" y="1898809"/>
            <a:ext cx="30480" cy="5516404"/>
          </a:xfrm>
          <a:prstGeom prst="roundRect">
            <a:avLst>
              <a:gd name="adj" fmla="val 312558"/>
            </a:avLst>
          </a:prstGeom>
          <a:solidFill>
            <a:srgbClr val="B2D4E5"/>
          </a:solidFill>
          <a:ln/>
        </p:spPr>
        <p:txBody>
          <a:bodyPr/>
          <a:lstStyle/>
          <a:p>
            <a:endParaRPr lang="en-CA"/>
          </a:p>
        </p:txBody>
      </p:sp>
      <p:sp>
        <p:nvSpPr>
          <p:cNvPr id="5" name="Shape 2"/>
          <p:cNvSpPr/>
          <p:nvPr/>
        </p:nvSpPr>
        <p:spPr>
          <a:xfrm>
            <a:off x="1358622" y="2393871"/>
            <a:ext cx="793790" cy="30480"/>
          </a:xfrm>
          <a:prstGeom prst="roundRect">
            <a:avLst>
              <a:gd name="adj" fmla="val 312558"/>
            </a:avLst>
          </a:prstGeom>
          <a:solidFill>
            <a:srgbClr val="B2D4E5"/>
          </a:solidFill>
          <a:ln/>
        </p:spPr>
        <p:txBody>
          <a:bodyPr/>
          <a:lstStyle/>
          <a:p>
            <a:endParaRPr lang="en-CA"/>
          </a:p>
        </p:txBody>
      </p:sp>
      <p:sp>
        <p:nvSpPr>
          <p:cNvPr id="6" name="Shape 3"/>
          <p:cNvSpPr/>
          <p:nvPr/>
        </p:nvSpPr>
        <p:spPr>
          <a:xfrm>
            <a:off x="878800" y="2153960"/>
            <a:ext cx="510302" cy="510302"/>
          </a:xfrm>
          <a:prstGeom prst="roundRect">
            <a:avLst>
              <a:gd name="adj" fmla="val 18669"/>
            </a:avLst>
          </a:prstGeom>
          <a:solidFill>
            <a:srgbClr val="CCEEFF"/>
          </a:solidFill>
          <a:ln w="7620">
            <a:solidFill>
              <a:srgbClr val="B2D4E5"/>
            </a:solidFill>
            <a:prstDash val="solid"/>
          </a:ln>
        </p:spPr>
        <p:txBody>
          <a:bodyPr/>
          <a:lstStyle/>
          <a:p>
            <a:endParaRPr lang="en-CA"/>
          </a:p>
        </p:txBody>
      </p:sp>
      <p:sp>
        <p:nvSpPr>
          <p:cNvPr id="7" name="Text 4"/>
          <p:cNvSpPr/>
          <p:nvPr/>
        </p:nvSpPr>
        <p:spPr>
          <a:xfrm>
            <a:off x="1057513" y="2230398"/>
            <a:ext cx="152876" cy="357307"/>
          </a:xfrm>
          <a:prstGeom prst="rect">
            <a:avLst/>
          </a:prstGeom>
          <a:noFill/>
          <a:ln/>
        </p:spPr>
        <p:txBody>
          <a:bodyPr wrap="none" lIns="0" tIns="0" rIns="0" bIns="0" rtlCol="0" anchor="t"/>
          <a:lstStyle/>
          <a:p>
            <a:pPr marL="0" indent="0" algn="ctr">
              <a:lnSpc>
                <a:spcPts val="2800"/>
              </a:lnSpc>
              <a:buNone/>
            </a:pPr>
            <a:r>
              <a:rPr lang="en-US" sz="2800" b="1" dirty="0">
                <a:solidFill>
                  <a:srgbClr val="272525"/>
                </a:solidFill>
                <a:latin typeface="Petrona Bold" pitchFamily="34" charset="0"/>
                <a:ea typeface="Petrona Bold" pitchFamily="34" charset="-122"/>
                <a:cs typeface="Petrona Bold" pitchFamily="34" charset="-120"/>
              </a:rPr>
              <a:t>1</a:t>
            </a:r>
            <a:endParaRPr lang="en-US" sz="2800" dirty="0"/>
          </a:p>
        </p:txBody>
      </p:sp>
      <p:sp>
        <p:nvSpPr>
          <p:cNvPr id="8" name="Text 5"/>
          <p:cNvSpPr/>
          <p:nvPr/>
        </p:nvSpPr>
        <p:spPr>
          <a:xfrm>
            <a:off x="2381488" y="2125623"/>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9" name="Text 6"/>
          <p:cNvSpPr/>
          <p:nvPr/>
        </p:nvSpPr>
        <p:spPr>
          <a:xfrm>
            <a:off x="2381488" y="2633782"/>
            <a:ext cx="5968722" cy="725805"/>
          </a:xfrm>
          <a:prstGeom prst="rect">
            <a:avLst/>
          </a:prstGeom>
          <a:noFill/>
          <a:ln/>
        </p:spPr>
        <p:txBody>
          <a:bodyPr wrap="square" lIns="0" tIns="0" rIns="0" bIns="0" rtlCol="0" anchor="t"/>
          <a:lstStyle/>
          <a:p>
            <a:pPr marL="0" indent="0" algn="l">
              <a:lnSpc>
                <a:spcPts val="2850"/>
              </a:lnSpc>
              <a:buNone/>
            </a:pPr>
            <a:endParaRPr lang="en-US" sz="1750" dirty="0"/>
          </a:p>
        </p:txBody>
      </p:sp>
      <p:sp>
        <p:nvSpPr>
          <p:cNvPr id="10" name="Shape 7"/>
          <p:cNvSpPr/>
          <p:nvPr/>
        </p:nvSpPr>
        <p:spPr>
          <a:xfrm>
            <a:off x="1358622" y="4308277"/>
            <a:ext cx="793790" cy="30480"/>
          </a:xfrm>
          <a:prstGeom prst="roundRect">
            <a:avLst>
              <a:gd name="adj" fmla="val 312558"/>
            </a:avLst>
          </a:prstGeom>
          <a:solidFill>
            <a:srgbClr val="B2D4E5"/>
          </a:solidFill>
          <a:ln/>
        </p:spPr>
        <p:txBody>
          <a:bodyPr/>
          <a:lstStyle/>
          <a:p>
            <a:endParaRPr lang="en-CA"/>
          </a:p>
        </p:txBody>
      </p:sp>
      <p:sp>
        <p:nvSpPr>
          <p:cNvPr id="11" name="Shape 8"/>
          <p:cNvSpPr/>
          <p:nvPr/>
        </p:nvSpPr>
        <p:spPr>
          <a:xfrm>
            <a:off x="878800" y="4068366"/>
            <a:ext cx="510302" cy="510302"/>
          </a:xfrm>
          <a:prstGeom prst="roundRect">
            <a:avLst>
              <a:gd name="adj" fmla="val 18669"/>
            </a:avLst>
          </a:prstGeom>
          <a:solidFill>
            <a:srgbClr val="CCEEFF"/>
          </a:solidFill>
          <a:ln w="7620">
            <a:solidFill>
              <a:srgbClr val="B2D4E5"/>
            </a:solidFill>
            <a:prstDash val="solid"/>
          </a:ln>
        </p:spPr>
        <p:txBody>
          <a:bodyPr/>
          <a:lstStyle/>
          <a:p>
            <a:endParaRPr lang="en-CA"/>
          </a:p>
        </p:txBody>
      </p:sp>
      <p:sp>
        <p:nvSpPr>
          <p:cNvPr id="12" name="Text 9"/>
          <p:cNvSpPr/>
          <p:nvPr/>
        </p:nvSpPr>
        <p:spPr>
          <a:xfrm>
            <a:off x="1032629" y="4144804"/>
            <a:ext cx="202525" cy="357307"/>
          </a:xfrm>
          <a:prstGeom prst="rect">
            <a:avLst/>
          </a:prstGeom>
          <a:noFill/>
          <a:ln/>
        </p:spPr>
        <p:txBody>
          <a:bodyPr wrap="none" lIns="0" tIns="0" rIns="0" bIns="0" rtlCol="0" anchor="t"/>
          <a:lstStyle/>
          <a:p>
            <a:pPr marL="0" indent="0" algn="ctr">
              <a:lnSpc>
                <a:spcPts val="2800"/>
              </a:lnSpc>
              <a:buNone/>
            </a:pPr>
            <a:r>
              <a:rPr lang="en-US" sz="2800" b="1" dirty="0">
                <a:solidFill>
                  <a:srgbClr val="272525"/>
                </a:solidFill>
                <a:latin typeface="Petrona Bold" pitchFamily="34" charset="0"/>
                <a:ea typeface="Petrona Bold" pitchFamily="34" charset="-122"/>
                <a:cs typeface="Petrona Bold" pitchFamily="34" charset="-120"/>
              </a:rPr>
              <a:t>2</a:t>
            </a:r>
            <a:endParaRPr lang="en-US" sz="2800" dirty="0"/>
          </a:p>
        </p:txBody>
      </p:sp>
      <p:sp>
        <p:nvSpPr>
          <p:cNvPr id="13" name="Text 10"/>
          <p:cNvSpPr/>
          <p:nvPr/>
        </p:nvSpPr>
        <p:spPr>
          <a:xfrm>
            <a:off x="2381488" y="4040029"/>
            <a:ext cx="3844766"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14" name="Text 11"/>
          <p:cNvSpPr/>
          <p:nvPr/>
        </p:nvSpPr>
        <p:spPr>
          <a:xfrm>
            <a:off x="2381488" y="4548187"/>
            <a:ext cx="5968722" cy="725805"/>
          </a:xfrm>
          <a:prstGeom prst="rect">
            <a:avLst/>
          </a:prstGeom>
          <a:noFill/>
          <a:ln/>
        </p:spPr>
        <p:txBody>
          <a:bodyPr wrap="square" lIns="0" tIns="0" rIns="0" bIns="0" rtlCol="0" anchor="t"/>
          <a:lstStyle/>
          <a:p>
            <a:pPr marL="0" indent="0" algn="l">
              <a:lnSpc>
                <a:spcPts val="2850"/>
              </a:lnSpc>
              <a:buNone/>
            </a:pPr>
            <a:endParaRPr lang="en-US" sz="1750" dirty="0"/>
          </a:p>
        </p:txBody>
      </p:sp>
      <p:sp>
        <p:nvSpPr>
          <p:cNvPr id="15" name="Shape 12"/>
          <p:cNvSpPr/>
          <p:nvPr/>
        </p:nvSpPr>
        <p:spPr>
          <a:xfrm>
            <a:off x="1358622" y="6222683"/>
            <a:ext cx="793790" cy="30480"/>
          </a:xfrm>
          <a:prstGeom prst="roundRect">
            <a:avLst>
              <a:gd name="adj" fmla="val 312558"/>
            </a:avLst>
          </a:prstGeom>
          <a:solidFill>
            <a:srgbClr val="B2D4E5"/>
          </a:solidFill>
          <a:ln/>
        </p:spPr>
        <p:txBody>
          <a:bodyPr/>
          <a:lstStyle/>
          <a:p>
            <a:endParaRPr lang="en-CA"/>
          </a:p>
        </p:txBody>
      </p:sp>
      <p:sp>
        <p:nvSpPr>
          <p:cNvPr id="16" name="Shape 13"/>
          <p:cNvSpPr/>
          <p:nvPr/>
        </p:nvSpPr>
        <p:spPr>
          <a:xfrm>
            <a:off x="878800" y="5982772"/>
            <a:ext cx="510302" cy="510302"/>
          </a:xfrm>
          <a:prstGeom prst="roundRect">
            <a:avLst>
              <a:gd name="adj" fmla="val 18669"/>
            </a:avLst>
          </a:prstGeom>
          <a:solidFill>
            <a:srgbClr val="CCEEFF"/>
          </a:solidFill>
          <a:ln w="7620">
            <a:solidFill>
              <a:srgbClr val="B2D4E5"/>
            </a:solidFill>
            <a:prstDash val="solid"/>
          </a:ln>
        </p:spPr>
        <p:txBody>
          <a:bodyPr/>
          <a:lstStyle/>
          <a:p>
            <a:endParaRPr lang="en-CA"/>
          </a:p>
        </p:txBody>
      </p:sp>
      <p:sp>
        <p:nvSpPr>
          <p:cNvPr id="17" name="Text 14"/>
          <p:cNvSpPr/>
          <p:nvPr/>
        </p:nvSpPr>
        <p:spPr>
          <a:xfrm>
            <a:off x="1032867" y="6059210"/>
            <a:ext cx="202168" cy="357307"/>
          </a:xfrm>
          <a:prstGeom prst="rect">
            <a:avLst/>
          </a:prstGeom>
          <a:noFill/>
          <a:ln/>
        </p:spPr>
        <p:txBody>
          <a:bodyPr wrap="none" lIns="0" tIns="0" rIns="0" bIns="0" rtlCol="0" anchor="t"/>
          <a:lstStyle/>
          <a:p>
            <a:pPr marL="0" indent="0" algn="ctr">
              <a:lnSpc>
                <a:spcPts val="2800"/>
              </a:lnSpc>
              <a:buNone/>
            </a:pPr>
            <a:r>
              <a:rPr lang="en-US" sz="2800" b="1" dirty="0">
                <a:solidFill>
                  <a:srgbClr val="272525"/>
                </a:solidFill>
                <a:latin typeface="Petrona Bold" pitchFamily="34" charset="0"/>
                <a:ea typeface="Petrona Bold" pitchFamily="34" charset="-122"/>
                <a:cs typeface="Petrona Bold" pitchFamily="34" charset="-120"/>
              </a:rPr>
              <a:t>3</a:t>
            </a:r>
            <a:endParaRPr lang="en-US" sz="2800" dirty="0"/>
          </a:p>
        </p:txBody>
      </p:sp>
      <p:sp>
        <p:nvSpPr>
          <p:cNvPr id="18" name="Text 15"/>
          <p:cNvSpPr/>
          <p:nvPr/>
        </p:nvSpPr>
        <p:spPr>
          <a:xfrm>
            <a:off x="2381488" y="5954435"/>
            <a:ext cx="3423523"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19" name="Text 16"/>
          <p:cNvSpPr/>
          <p:nvPr/>
        </p:nvSpPr>
        <p:spPr>
          <a:xfrm>
            <a:off x="2381488" y="6462593"/>
            <a:ext cx="5968722" cy="725805"/>
          </a:xfrm>
          <a:prstGeom prst="rect">
            <a:avLst/>
          </a:prstGeom>
          <a:noFill/>
          <a:ln/>
        </p:spPr>
        <p:txBody>
          <a:bodyPr wrap="square" lIns="0" tIns="0" rIns="0" bIns="0" rtlCol="0" anchor="t"/>
          <a:lstStyle/>
          <a:p>
            <a:pPr marL="0" indent="0" algn="l">
              <a:lnSpc>
                <a:spcPts val="2850"/>
              </a:lnSpc>
              <a:buNone/>
            </a:pPr>
            <a:endParaRPr lang="en-US" sz="1750" dirty="0"/>
          </a:p>
        </p:txBody>
      </p:sp>
      <p:sp>
        <p:nvSpPr>
          <p:cNvPr id="20" name="TextBox 19">
            <a:extLst>
              <a:ext uri="{FF2B5EF4-FFF2-40B4-BE49-F238E27FC236}">
                <a16:creationId xmlns:a16="http://schemas.microsoft.com/office/drawing/2014/main" id="{5C01FA72-F7AB-9E55-D2B2-F1A86CC4634A}"/>
              </a:ext>
            </a:extLst>
          </p:cNvPr>
          <p:cNvSpPr txBox="1"/>
          <p:nvPr/>
        </p:nvSpPr>
        <p:spPr>
          <a:xfrm>
            <a:off x="1474946" y="2110085"/>
            <a:ext cx="6891454" cy="5078313"/>
          </a:xfrm>
          <a:prstGeom prst="rect">
            <a:avLst/>
          </a:prstGeom>
          <a:noFill/>
        </p:spPr>
        <p:txBody>
          <a:bodyPr wrap="square" rtlCol="0">
            <a:spAutoFit/>
          </a:bodyPr>
          <a:lstStyle/>
          <a:p>
            <a:r>
              <a:rPr lang="en-US" sz="1800" b="1" dirty="0"/>
              <a:t>What trends can we identify from the sum of active listings by month?</a:t>
            </a:r>
          </a:p>
          <a:p>
            <a:endParaRPr lang="en-US" sz="1800" dirty="0"/>
          </a:p>
          <a:p>
            <a:r>
              <a:rPr lang="en-US" sz="1800" dirty="0"/>
              <a:t>We can explore how seasonal fluctuations or market trends impact the number of active listings. For instance, are there more listings during spring/summer compared to winter?</a:t>
            </a:r>
          </a:p>
          <a:p>
            <a:endParaRPr lang="en-US" sz="1800" dirty="0"/>
          </a:p>
          <a:p>
            <a:r>
              <a:rPr lang="en-US" sz="1800" b="1" dirty="0"/>
              <a:t>What strategic recommendations can we offer real estate agents based on these KPIs?</a:t>
            </a:r>
            <a:endParaRPr lang="en-US" sz="1800" dirty="0"/>
          </a:p>
          <a:p>
            <a:r>
              <a:rPr lang="en-US" sz="1800" dirty="0"/>
              <a:t> to advise clients on property purchases, based on tax trends so that they can identify when it’s the right time to list homes.</a:t>
            </a:r>
          </a:p>
          <a:p>
            <a:endParaRPr lang="en-US" sz="1800" dirty="0"/>
          </a:p>
          <a:p>
            <a:r>
              <a:rPr lang="en-US" sz="1800" b="1" dirty="0"/>
              <a:t>What insights can be derived from the sum of home ownership status (pie chart)?</a:t>
            </a:r>
            <a:endParaRPr lang="en-US" sz="1800" dirty="0"/>
          </a:p>
          <a:p>
            <a:r>
              <a:rPr lang="en-US" sz="1800" dirty="0"/>
              <a:t> by examining the homeownership rates in different areas. Are there areas with a higher proportion of owned homes compared to rented properties? This helps agents to make decisions based on whether they are targeting buyers or renters.</a:t>
            </a:r>
          </a:p>
          <a:p>
            <a:endParaRPr lang="en-CA"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957280"/>
            <a:ext cx="9399389"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Key Performance Indicators (KPIs)</a:t>
            </a:r>
            <a:endParaRPr lang="en-US" sz="4650" dirty="0"/>
          </a:p>
        </p:txBody>
      </p:sp>
      <p:sp>
        <p:nvSpPr>
          <p:cNvPr id="4" name="Shape 1"/>
          <p:cNvSpPr/>
          <p:nvPr/>
        </p:nvSpPr>
        <p:spPr>
          <a:xfrm>
            <a:off x="793790" y="5041702"/>
            <a:ext cx="4196358" cy="2065734"/>
          </a:xfrm>
          <a:prstGeom prst="roundRect">
            <a:avLst>
              <a:gd name="adj" fmla="val 4612"/>
            </a:avLst>
          </a:prstGeom>
          <a:solidFill>
            <a:srgbClr val="CCEEFF"/>
          </a:solidFill>
          <a:ln w="7620">
            <a:solidFill>
              <a:srgbClr val="B2D4E5"/>
            </a:solidFill>
            <a:prstDash val="solid"/>
          </a:ln>
        </p:spPr>
        <p:txBody>
          <a:bodyPr/>
          <a:lstStyle/>
          <a:p>
            <a:endParaRPr lang="en-CA"/>
          </a:p>
        </p:txBody>
      </p:sp>
      <p:sp>
        <p:nvSpPr>
          <p:cNvPr id="5" name="Text 2"/>
          <p:cNvSpPr/>
          <p:nvPr/>
        </p:nvSpPr>
        <p:spPr>
          <a:xfrm>
            <a:off x="1028224" y="5276136"/>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Sum of Annual Tax</a:t>
            </a:r>
            <a:endParaRPr lang="en-US" sz="2300" dirty="0"/>
          </a:p>
        </p:txBody>
      </p:sp>
      <p:sp>
        <p:nvSpPr>
          <p:cNvPr id="6" name="Text 3"/>
          <p:cNvSpPr/>
          <p:nvPr/>
        </p:nvSpPr>
        <p:spPr>
          <a:xfrm>
            <a:off x="1028224" y="5784294"/>
            <a:ext cx="3727490"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Indicates total property taxes, guiding clients towards areas with favorable tax rates.</a:t>
            </a:r>
            <a:endParaRPr lang="en-US" sz="1750" dirty="0"/>
          </a:p>
        </p:txBody>
      </p:sp>
      <p:sp>
        <p:nvSpPr>
          <p:cNvPr id="7" name="Shape 4"/>
          <p:cNvSpPr/>
          <p:nvPr/>
        </p:nvSpPr>
        <p:spPr>
          <a:xfrm>
            <a:off x="5216962" y="5041702"/>
            <a:ext cx="4196358" cy="2065734"/>
          </a:xfrm>
          <a:prstGeom prst="roundRect">
            <a:avLst>
              <a:gd name="adj" fmla="val 4612"/>
            </a:avLst>
          </a:prstGeom>
          <a:solidFill>
            <a:srgbClr val="CCEEFF"/>
          </a:solidFill>
          <a:ln w="7620">
            <a:solidFill>
              <a:srgbClr val="B2D4E5"/>
            </a:solidFill>
            <a:prstDash val="solid"/>
          </a:ln>
        </p:spPr>
        <p:txBody>
          <a:bodyPr/>
          <a:lstStyle/>
          <a:p>
            <a:endParaRPr lang="en-CA"/>
          </a:p>
        </p:txBody>
      </p:sp>
      <p:sp>
        <p:nvSpPr>
          <p:cNvPr id="8" name="Text 5"/>
          <p:cNvSpPr/>
          <p:nvPr/>
        </p:nvSpPr>
        <p:spPr>
          <a:xfrm>
            <a:off x="5451396" y="5276136"/>
            <a:ext cx="303287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Sum of Active Listings</a:t>
            </a:r>
            <a:endParaRPr lang="en-US" sz="2300" dirty="0"/>
          </a:p>
        </p:txBody>
      </p:sp>
      <p:sp>
        <p:nvSpPr>
          <p:cNvPr id="9" name="Text 6"/>
          <p:cNvSpPr/>
          <p:nvPr/>
        </p:nvSpPr>
        <p:spPr>
          <a:xfrm>
            <a:off x="5451396" y="5784294"/>
            <a:ext cx="3727490"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Reflects market supply, helping identify buyer's or seller's market conditions.</a:t>
            </a:r>
            <a:endParaRPr lang="en-US" sz="1750" dirty="0"/>
          </a:p>
        </p:txBody>
      </p:sp>
      <p:sp>
        <p:nvSpPr>
          <p:cNvPr id="10" name="Shape 7"/>
          <p:cNvSpPr/>
          <p:nvPr/>
        </p:nvSpPr>
        <p:spPr>
          <a:xfrm>
            <a:off x="9640133" y="5041702"/>
            <a:ext cx="4196358" cy="2065734"/>
          </a:xfrm>
          <a:prstGeom prst="roundRect">
            <a:avLst>
              <a:gd name="adj" fmla="val 4612"/>
            </a:avLst>
          </a:prstGeom>
          <a:solidFill>
            <a:srgbClr val="CCEEFF"/>
          </a:solidFill>
          <a:ln w="7620">
            <a:solidFill>
              <a:srgbClr val="B2D4E5"/>
            </a:solidFill>
            <a:prstDash val="solid"/>
          </a:ln>
        </p:spPr>
        <p:txBody>
          <a:bodyPr/>
          <a:lstStyle/>
          <a:p>
            <a:endParaRPr lang="en-CA"/>
          </a:p>
        </p:txBody>
      </p:sp>
      <p:sp>
        <p:nvSpPr>
          <p:cNvPr id="11" name="Text 8"/>
          <p:cNvSpPr/>
          <p:nvPr/>
        </p:nvSpPr>
        <p:spPr>
          <a:xfrm>
            <a:off x="9874568" y="5276136"/>
            <a:ext cx="3161348"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Sum of Median Income</a:t>
            </a:r>
            <a:endParaRPr lang="en-US" sz="2300" dirty="0"/>
          </a:p>
        </p:txBody>
      </p:sp>
      <p:sp>
        <p:nvSpPr>
          <p:cNvPr id="12" name="Text 9"/>
          <p:cNvSpPr/>
          <p:nvPr/>
        </p:nvSpPr>
        <p:spPr>
          <a:xfrm>
            <a:off x="9874568" y="5784294"/>
            <a:ext cx="3727490"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Inter" pitchFamily="34" charset="0"/>
                <a:ea typeface="Inter" pitchFamily="34" charset="-122"/>
                <a:cs typeface="Inter" pitchFamily="34" charset="-120"/>
              </a:rPr>
              <a:t>Assesses affordability, enabling agents to match properties with client budgets effectively.</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076"/>
          </a:xfrm>
          <a:prstGeom prst="rect">
            <a:avLst/>
          </a:prstGeom>
        </p:spPr>
      </p:pic>
      <p:sp>
        <p:nvSpPr>
          <p:cNvPr id="3" name="Text 0"/>
          <p:cNvSpPr/>
          <p:nvPr/>
        </p:nvSpPr>
        <p:spPr>
          <a:xfrm>
            <a:off x="751999" y="590907"/>
            <a:ext cx="5640824" cy="705088"/>
          </a:xfrm>
          <a:prstGeom prst="rect">
            <a:avLst/>
          </a:prstGeom>
          <a:noFill/>
          <a:ln/>
        </p:spPr>
        <p:txBody>
          <a:bodyPr wrap="none" lIns="0" tIns="0" rIns="0" bIns="0" rtlCol="0" anchor="t"/>
          <a:lstStyle/>
          <a:p>
            <a:pPr marL="0" indent="0">
              <a:lnSpc>
                <a:spcPts val="5550"/>
              </a:lnSpc>
              <a:buNone/>
            </a:pPr>
            <a:r>
              <a:rPr lang="en-US" sz="4400" b="1" dirty="0">
                <a:solidFill>
                  <a:srgbClr val="000000"/>
                </a:solidFill>
                <a:latin typeface="Petrona Bold" pitchFamily="34" charset="0"/>
                <a:ea typeface="Petrona Bold" pitchFamily="34" charset="-122"/>
                <a:cs typeface="Petrona Bold" pitchFamily="34" charset="-120"/>
              </a:rPr>
              <a:t>Conclusion</a:t>
            </a:r>
            <a:endParaRPr lang="en-US" sz="4400" dirty="0"/>
          </a:p>
        </p:txBody>
      </p:sp>
      <p:pic>
        <p:nvPicPr>
          <p:cNvPr id="4" name="Image 1" descr="preencoded.png"/>
          <p:cNvPicPr>
            <a:picLocks noChangeAspect="1"/>
          </p:cNvPicPr>
          <p:nvPr/>
        </p:nvPicPr>
        <p:blipFill>
          <a:blip r:embed="rId4"/>
          <a:stretch>
            <a:fillRect/>
          </a:stretch>
        </p:blipFill>
        <p:spPr>
          <a:xfrm>
            <a:off x="751999" y="1618298"/>
            <a:ext cx="537210" cy="537210"/>
          </a:xfrm>
          <a:prstGeom prst="rect">
            <a:avLst/>
          </a:prstGeom>
        </p:spPr>
      </p:pic>
      <p:sp>
        <p:nvSpPr>
          <p:cNvPr id="5" name="Text 1"/>
          <p:cNvSpPr/>
          <p:nvPr/>
        </p:nvSpPr>
        <p:spPr>
          <a:xfrm>
            <a:off x="751999" y="2370296"/>
            <a:ext cx="2908578" cy="352544"/>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Data-Driven Decisions</a:t>
            </a:r>
            <a:endParaRPr lang="en-US" sz="2200" dirty="0"/>
          </a:p>
        </p:txBody>
      </p:sp>
      <p:sp>
        <p:nvSpPr>
          <p:cNvPr id="6" name="Text 2"/>
          <p:cNvSpPr/>
          <p:nvPr/>
        </p:nvSpPr>
        <p:spPr>
          <a:xfrm>
            <a:off x="751999" y="2851666"/>
            <a:ext cx="7640003" cy="343853"/>
          </a:xfrm>
          <a:prstGeom prst="rect">
            <a:avLst/>
          </a:prstGeom>
          <a:noFill/>
          <a:ln/>
        </p:spPr>
        <p:txBody>
          <a:bodyPr wrap="none" lIns="0" tIns="0" rIns="0" bIns="0" rtlCol="0" anchor="t"/>
          <a:lstStyle/>
          <a:p>
            <a:pPr marL="0" indent="0" algn="l">
              <a:lnSpc>
                <a:spcPts val="2700"/>
              </a:lnSpc>
              <a:buNone/>
            </a:pPr>
            <a:r>
              <a:rPr lang="en-US" sz="1650" dirty="0">
                <a:solidFill>
                  <a:srgbClr val="272525"/>
                </a:solidFill>
                <a:latin typeface="Inter" pitchFamily="34" charset="0"/>
                <a:ea typeface="Inter" pitchFamily="34" charset="-122"/>
                <a:cs typeface="Inter" pitchFamily="34" charset="-120"/>
              </a:rPr>
              <a:t>Empower real estate professionals with actionable market insights.</a:t>
            </a:r>
            <a:endParaRPr lang="en-US" sz="1650" dirty="0"/>
          </a:p>
        </p:txBody>
      </p:sp>
      <p:pic>
        <p:nvPicPr>
          <p:cNvPr id="7" name="Image 2" descr="preencoded.png"/>
          <p:cNvPicPr>
            <a:picLocks noChangeAspect="1"/>
          </p:cNvPicPr>
          <p:nvPr/>
        </p:nvPicPr>
        <p:blipFill>
          <a:blip r:embed="rId5"/>
          <a:stretch>
            <a:fillRect/>
          </a:stretch>
        </p:blipFill>
        <p:spPr>
          <a:xfrm>
            <a:off x="751999" y="3840123"/>
            <a:ext cx="537210" cy="537210"/>
          </a:xfrm>
          <a:prstGeom prst="rect">
            <a:avLst/>
          </a:prstGeom>
        </p:spPr>
      </p:pic>
      <p:sp>
        <p:nvSpPr>
          <p:cNvPr id="8" name="Text 3"/>
          <p:cNvSpPr/>
          <p:nvPr/>
        </p:nvSpPr>
        <p:spPr>
          <a:xfrm>
            <a:off x="751999" y="4592122"/>
            <a:ext cx="2950250" cy="352544"/>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Market Understanding</a:t>
            </a:r>
            <a:endParaRPr lang="en-US" sz="2200" dirty="0"/>
          </a:p>
        </p:txBody>
      </p:sp>
      <p:sp>
        <p:nvSpPr>
          <p:cNvPr id="9" name="Text 4"/>
          <p:cNvSpPr/>
          <p:nvPr/>
        </p:nvSpPr>
        <p:spPr>
          <a:xfrm>
            <a:off x="751999" y="5073491"/>
            <a:ext cx="7640003" cy="343853"/>
          </a:xfrm>
          <a:prstGeom prst="rect">
            <a:avLst/>
          </a:prstGeom>
          <a:noFill/>
          <a:ln/>
        </p:spPr>
        <p:txBody>
          <a:bodyPr wrap="none" lIns="0" tIns="0" rIns="0" bIns="0" rtlCol="0" anchor="t"/>
          <a:lstStyle/>
          <a:p>
            <a:pPr marL="0" indent="0" algn="l">
              <a:lnSpc>
                <a:spcPts val="2700"/>
              </a:lnSpc>
              <a:buNone/>
            </a:pPr>
            <a:r>
              <a:rPr lang="en-US" sz="1650" dirty="0">
                <a:solidFill>
                  <a:srgbClr val="272525"/>
                </a:solidFill>
                <a:latin typeface="Inter" pitchFamily="34" charset="0"/>
                <a:ea typeface="Inter" pitchFamily="34" charset="-122"/>
                <a:cs typeface="Inter" pitchFamily="34" charset="-120"/>
              </a:rPr>
              <a:t>Deepen comprehension of Calgary's dynamic real estate landscape.</a:t>
            </a:r>
            <a:endParaRPr lang="en-US" sz="1650" dirty="0"/>
          </a:p>
        </p:txBody>
      </p:sp>
      <p:pic>
        <p:nvPicPr>
          <p:cNvPr id="10" name="Image 3" descr="preencoded.png"/>
          <p:cNvPicPr>
            <a:picLocks noChangeAspect="1"/>
          </p:cNvPicPr>
          <p:nvPr/>
        </p:nvPicPr>
        <p:blipFill>
          <a:blip r:embed="rId6"/>
          <a:stretch>
            <a:fillRect/>
          </a:stretch>
        </p:blipFill>
        <p:spPr>
          <a:xfrm>
            <a:off x="751999" y="6061948"/>
            <a:ext cx="537210" cy="537210"/>
          </a:xfrm>
          <a:prstGeom prst="rect">
            <a:avLst/>
          </a:prstGeom>
        </p:spPr>
      </p:pic>
      <p:sp>
        <p:nvSpPr>
          <p:cNvPr id="11" name="Text 5"/>
          <p:cNvSpPr/>
          <p:nvPr/>
        </p:nvSpPr>
        <p:spPr>
          <a:xfrm>
            <a:off x="751999" y="6813947"/>
            <a:ext cx="2820353" cy="352544"/>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Petrona Bold" pitchFamily="34" charset="0"/>
                <a:ea typeface="Petrona Bold" pitchFamily="34" charset="-122"/>
                <a:cs typeface="Petrona Bold" pitchFamily="34" charset="-120"/>
              </a:rPr>
              <a:t>Strategic Growth</a:t>
            </a:r>
            <a:endParaRPr lang="en-US" sz="2200" dirty="0"/>
          </a:p>
        </p:txBody>
      </p:sp>
      <p:sp>
        <p:nvSpPr>
          <p:cNvPr id="12" name="Text 6"/>
          <p:cNvSpPr/>
          <p:nvPr/>
        </p:nvSpPr>
        <p:spPr>
          <a:xfrm>
            <a:off x="751999" y="7295317"/>
            <a:ext cx="7640003" cy="343853"/>
          </a:xfrm>
          <a:prstGeom prst="rect">
            <a:avLst/>
          </a:prstGeom>
          <a:noFill/>
          <a:ln/>
        </p:spPr>
        <p:txBody>
          <a:bodyPr wrap="none" lIns="0" tIns="0" rIns="0" bIns="0" rtlCol="0" anchor="t"/>
          <a:lstStyle/>
          <a:p>
            <a:pPr marL="0" indent="0" algn="l">
              <a:lnSpc>
                <a:spcPts val="2700"/>
              </a:lnSpc>
              <a:buNone/>
            </a:pPr>
            <a:r>
              <a:rPr lang="en-US" sz="1650" dirty="0">
                <a:solidFill>
                  <a:srgbClr val="272525"/>
                </a:solidFill>
                <a:latin typeface="Inter" pitchFamily="34" charset="0"/>
                <a:ea typeface="Inter" pitchFamily="34" charset="-122"/>
                <a:cs typeface="Inter" pitchFamily="34" charset="-120"/>
              </a:rPr>
              <a:t>Foster informed investments and sustainable urban development.</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742611"/>
            <a:ext cx="6529983"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Thank you for listening!</a:t>
            </a:r>
            <a:endParaRPr lang="en-US" sz="4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404</Words>
  <Application>Microsoft Office PowerPoint</Application>
  <PresentationFormat>Custom</PresentationFormat>
  <Paragraphs>62</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Perpetua</vt:lpstr>
      <vt:lpstr>Petrona Bold</vt:lpstr>
      <vt:lpstr>Inter</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ACER</cp:lastModifiedBy>
  <cp:revision>8</cp:revision>
  <dcterms:created xsi:type="dcterms:W3CDTF">2024-10-16T14:34:20Z</dcterms:created>
  <dcterms:modified xsi:type="dcterms:W3CDTF">2024-10-18T19:16:01Z</dcterms:modified>
</cp:coreProperties>
</file>